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5" r:id="rId2"/>
    <p:sldId id="273" r:id="rId3"/>
    <p:sldId id="276" r:id="rId4"/>
    <p:sldId id="283" r:id="rId5"/>
    <p:sldId id="285" r:id="rId6"/>
    <p:sldId id="278" r:id="rId7"/>
    <p:sldId id="280" r:id="rId8"/>
  </p:sldIdLst>
  <p:sldSz cx="18291175" cy="10290175"/>
  <p:notesSz cx="6858000" cy="9144000"/>
  <p:defaultTextStyle>
    <a:defPPr>
      <a:defRPr lang="sv-SE"/>
    </a:defPPr>
    <a:lvl1pPr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816605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633210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2449815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3266420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4083025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4899630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5716234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6532839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76">
          <p15:clr>
            <a:srgbClr val="A4A3A4"/>
          </p15:clr>
        </p15:guide>
        <p15:guide id="2" orient="horz" pos="2360">
          <p15:clr>
            <a:srgbClr val="A4A3A4"/>
          </p15:clr>
        </p15:guide>
        <p15:guide id="3" pos="5761">
          <p15:clr>
            <a:srgbClr val="A4A3A4"/>
          </p15:clr>
        </p15:guide>
        <p15:guide id="4" pos="1216">
          <p15:clr>
            <a:srgbClr val="A4A3A4"/>
          </p15:clr>
        </p15:guide>
        <p15:guide id="5" pos="93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8BA"/>
    <a:srgbClr val="4A96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8" autoAdjust="0"/>
  </p:normalViewPr>
  <p:slideViewPr>
    <p:cSldViewPr snapToGrid="0" snapToObjects="1">
      <p:cViewPr varScale="1">
        <p:scale>
          <a:sx n="40" d="100"/>
          <a:sy n="40" d="100"/>
        </p:scale>
        <p:origin x="884" y="56"/>
      </p:cViewPr>
      <p:guideLst>
        <p:guide orient="horz" pos="1376"/>
        <p:guide orient="horz" pos="2360"/>
        <p:guide pos="5761"/>
        <p:guide pos="1216"/>
        <p:guide pos="93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197B-5AF4-2B42-9993-0BFCAE3374C2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C591D-95C6-9C42-AAD7-218122561E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80460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EA1D53-FE1C-F645-A4F8-7D6770780053}" type="datetimeFigureOut">
              <a:rPr lang="sv-SE"/>
              <a:pPr/>
              <a:t>2024-11-05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040AC2-C51C-7F4C-A141-1C564DE5A8B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4108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816605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633210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2449815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3266420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4083025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 userDrawn="1"/>
        </p:nvSpPr>
        <p:spPr>
          <a:xfrm>
            <a:off x="15039411" y="457341"/>
            <a:ext cx="2794485" cy="192325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63321" tIns="81660" rIns="163321" bIns="81660" anchor="ctr"/>
          <a:lstStyle/>
          <a:p>
            <a:pPr algn="ctr">
              <a:defRPr/>
            </a:pPr>
            <a:endParaRPr lang="sv-SE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7576179" y="2946487"/>
            <a:ext cx="3173321" cy="228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560" y="5846823"/>
            <a:ext cx="16462056" cy="1330838"/>
          </a:xfrm>
        </p:spPr>
        <p:txBody>
          <a:bodyPr>
            <a:normAutofit/>
          </a:bodyPr>
          <a:lstStyle>
            <a:lvl1pPr algn="ctr">
              <a:lnSpc>
                <a:spcPts val="5200"/>
              </a:lnSpc>
              <a:defRPr sz="4800" b="1" i="0">
                <a:solidFill>
                  <a:srgbClr val="2E78B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560" y="7177660"/>
            <a:ext cx="16462056" cy="2058035"/>
          </a:xfrm>
        </p:spPr>
        <p:txBody>
          <a:bodyPr>
            <a:normAutofit/>
          </a:bodyPr>
          <a:lstStyle>
            <a:lvl1pPr marL="0" indent="0" algn="ctr">
              <a:buNone/>
              <a:defRPr sz="3600" b="0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7F32DC-2D84-DB43-95CE-E2AE801D4C16}" type="datetime1">
              <a:rPr lang="sv-SE" smtClean="0"/>
              <a:t>2024-11-05</a:t>
            </a:fld>
            <a:endParaRPr lang="sv-S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2A01EE-FC66-6449-82BE-278059117499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37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3860000" cy="1715029"/>
          </a:xfrm>
        </p:spPr>
        <p:txBody>
          <a:bodyPr/>
          <a:lstStyle>
            <a:lvl1pPr algn="l">
              <a:lnSpc>
                <a:spcPts val="4800"/>
              </a:lnSpc>
              <a:defRPr sz="44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 marL="0" indent="0">
              <a:spcBef>
                <a:spcPts val="1800"/>
              </a:spcBef>
              <a:buFontTx/>
              <a:buNone/>
              <a:defRPr sz="3600" b="0" i="0"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3600" b="0" i="0">
                <a:latin typeface="+mn-lt"/>
                <a:cs typeface="Sabon LT Std" pitchFamily="18" charset="0"/>
              </a:defRPr>
            </a:lvl2pPr>
            <a:lvl3pPr>
              <a:buFontTx/>
              <a:buNone/>
              <a:defRPr sz="3200" b="0" i="0">
                <a:latin typeface="+mn-lt"/>
              </a:defRPr>
            </a:lvl3pPr>
            <a:lvl4pPr>
              <a:buFontTx/>
              <a:buNone/>
              <a:defRPr sz="3200" b="0" i="0">
                <a:latin typeface="+mn-lt"/>
              </a:defRPr>
            </a:lvl4pPr>
            <a:lvl5pPr>
              <a:buFontTx/>
              <a:buNone/>
              <a:defRPr sz="2800" b="0" i="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0A1C52-65FD-1347-B6D6-4B8A3A5C1D83}" type="datetime1">
              <a:rPr lang="sv-SE" smtClean="0"/>
              <a:t>2024-11-05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E21094-39C8-7141-9D46-EE65846EEE1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393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3860000" cy="1715029"/>
          </a:xfrm>
        </p:spPr>
        <p:txBody>
          <a:bodyPr/>
          <a:lstStyle>
            <a:lvl1pPr algn="l">
              <a:lnSpc>
                <a:spcPts val="4800"/>
              </a:lnSpc>
              <a:defRPr sz="44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>
              <a:defRPr sz="3600" b="0" i="0">
                <a:latin typeface="Arial" pitchFamily="34" charset="0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858117" indent="-408302">
              <a:buFont typeface="Arial" panose="020B0604020202020204" pitchFamily="34" charset="0"/>
              <a:buChar char="•"/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674722" indent="-408302">
              <a:buFont typeface="Arial" panose="020B0604020202020204" pitchFamily="34" charset="0"/>
              <a:buChar char="•"/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9pPr marL="6532840" indent="0">
              <a:buNone/>
              <a:defRPr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8A25BA-BE65-4741-8345-06DA91AC9969}" type="datetime1">
              <a:rPr lang="sv-SE" smtClean="0"/>
              <a:t>2024-11-05</a:t>
            </a:fld>
            <a:endParaRPr lang="sv-SE"/>
          </a:p>
        </p:txBody>
      </p:sp>
      <p:sp>
        <p:nvSpPr>
          <p:cNvPr id="6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28E93E-B4A5-5145-8EF5-1DB0CE4D7FE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713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5264"/>
            <a:ext cx="13860000" cy="171502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20A5-770D-404F-A174-9D9E0C5D6C03}" type="datetime1">
              <a:rPr lang="sv-SE" smtClean="0"/>
              <a:t>2024-11-05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0BA4C-210D-FB42-8E24-06C6918CD2F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7920000" cy="5419017"/>
          </a:xfrm>
        </p:spPr>
        <p:txBody>
          <a:bodyPr/>
          <a:lstStyle>
            <a:lvl1pPr>
              <a:defRPr sz="3600" b="0" i="0">
                <a:latin typeface="Arial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/>
                <a:cs typeface="Arial" panose="020B0604020202020204" pitchFamily="34" charset="0"/>
              </a:defRPr>
            </a:lvl2pPr>
            <a:lvl3pPr>
              <a:defRPr sz="3200" b="0" i="0">
                <a:latin typeface="Arial"/>
              </a:defRPr>
            </a:lvl3pPr>
            <a:lvl4pPr marL="2858117" indent="-408302">
              <a:buFont typeface="Arial" panose="020B0604020202020204" pitchFamily="34" charset="0"/>
              <a:buChar char="•"/>
              <a:defRPr sz="3200" b="0" i="0">
                <a:latin typeface="Arial"/>
              </a:defRPr>
            </a:lvl4pPr>
            <a:lvl5pPr marL="3674722" indent="-408302">
              <a:buFont typeface="Arial" panose="020B0604020202020204" pitchFamily="34" charset="0"/>
              <a:buChar char="•"/>
              <a:defRPr sz="2800" b="0" i="0">
                <a:latin typeface="Arial"/>
              </a:defRPr>
            </a:lvl5pPr>
            <a:lvl6pPr marL="4083025" indent="0">
              <a:buNone/>
              <a:defRPr/>
            </a:lvl6pPr>
            <a:lvl7pPr marL="4899630" indent="0">
              <a:buNone/>
              <a:defRPr/>
            </a:lvl7pPr>
            <a:lvl9pPr marL="6532840" indent="0">
              <a:buNone/>
              <a:defRPr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9338302" y="3303055"/>
            <a:ext cx="7920000" cy="5419017"/>
          </a:xfrm>
        </p:spPr>
        <p:txBody>
          <a:bodyPr/>
          <a:lstStyle>
            <a:lvl1pPr>
              <a:defRPr sz="3600" b="0" i="0">
                <a:latin typeface="Arial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/>
                <a:cs typeface="Arial" panose="020B0604020202020204" pitchFamily="34" charset="0"/>
              </a:defRPr>
            </a:lvl2pPr>
            <a:lvl3pPr>
              <a:defRPr sz="3200" b="0" i="0">
                <a:latin typeface="Arial"/>
              </a:defRPr>
            </a:lvl3pPr>
            <a:lvl4pPr marL="2858117" indent="-408302">
              <a:buFont typeface="Arial" panose="020B0604020202020204" pitchFamily="34" charset="0"/>
              <a:buChar char="•"/>
              <a:defRPr sz="3200" b="0" i="0">
                <a:latin typeface="Arial"/>
              </a:defRPr>
            </a:lvl4pPr>
            <a:lvl5pPr marL="3674722" indent="-408302">
              <a:buFont typeface="Arial" panose="020B0604020202020204" pitchFamily="34" charset="0"/>
              <a:buChar char="•"/>
              <a:defRPr sz="2800" b="0" i="0">
                <a:latin typeface="Arial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84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914559" y="2401040"/>
            <a:ext cx="16380000" cy="6453592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20C832D1-BDA9-B04D-9D8C-2F4D534D770C}" type="datetime1">
              <a:rPr lang="sv-SE" smtClean="0"/>
              <a:t>2024-11-05</a:t>
            </a:fld>
            <a:endParaRPr lang="sv-S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F9C95BD0-DA40-594F-8BF4-06A679000FE7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DE7A76D-FB9F-4FF7-AA2C-C812CD78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24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5264"/>
            <a:ext cx="13860000" cy="171502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BE3-8DC3-5441-8625-150CDFE56E33}" type="datetime1">
              <a:rPr lang="sv-SE" smtClean="0"/>
              <a:t>2024-11-05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0BA4C-210D-FB42-8E24-06C6918CD2F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 marL="0" indent="0">
              <a:buFontTx/>
              <a:buNone/>
              <a:defRPr sz="3600" b="0" i="0"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3600" b="0" i="0">
                <a:latin typeface="Sabon LT Std"/>
                <a:cs typeface="Sabon LT Std" pitchFamily="18" charset="0"/>
              </a:defRPr>
            </a:lvl2pPr>
            <a:lvl3pPr>
              <a:buFontTx/>
              <a:buNone/>
              <a:defRPr sz="3200" b="0" i="0"/>
            </a:lvl3pPr>
            <a:lvl4pPr>
              <a:buFontTx/>
              <a:buNone/>
              <a:defRPr sz="2900" b="0" i="0"/>
            </a:lvl4pPr>
            <a:lvl5pPr>
              <a:buFontTx/>
              <a:buNone/>
              <a:defRPr sz="2100" b="0" i="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9243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559" y="1155264"/>
            <a:ext cx="13860000" cy="1715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560" y="3341926"/>
            <a:ext cx="13860000" cy="5419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63321" tIns="81660" rIns="163321" bIns="81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Sed ut </a:t>
            </a:r>
            <a:r>
              <a:rPr lang="sv-SE" dirty="0" err="1"/>
              <a:t>perspiciatis</a:t>
            </a:r>
            <a:r>
              <a:rPr lang="sv-SE" dirty="0"/>
              <a:t> </a:t>
            </a:r>
            <a:r>
              <a:rPr lang="sv-SE" dirty="0" err="1"/>
              <a:t>unde</a:t>
            </a:r>
            <a:r>
              <a:rPr lang="sv-SE" dirty="0"/>
              <a:t> </a:t>
            </a:r>
            <a:r>
              <a:rPr lang="sv-SE" dirty="0" err="1"/>
              <a:t>omnis</a:t>
            </a:r>
            <a:r>
              <a:rPr lang="sv-SE" dirty="0"/>
              <a:t> iste </a:t>
            </a:r>
            <a:r>
              <a:rPr lang="sv-SE" dirty="0" err="1"/>
              <a:t>natus</a:t>
            </a:r>
            <a:r>
              <a:rPr lang="sv-SE" dirty="0"/>
              <a:t> </a:t>
            </a:r>
            <a:r>
              <a:rPr lang="sv-SE" dirty="0" err="1"/>
              <a:t>error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accusantium</a:t>
            </a:r>
            <a:r>
              <a:rPr lang="sv-SE" dirty="0"/>
              <a:t> </a:t>
            </a:r>
            <a:r>
              <a:rPr lang="sv-SE" dirty="0" err="1"/>
              <a:t>doloremque</a:t>
            </a:r>
            <a:r>
              <a:rPr lang="sv-SE" dirty="0"/>
              <a:t> </a:t>
            </a:r>
            <a:r>
              <a:rPr lang="sv-SE" dirty="0" err="1"/>
              <a:t>laudantium</a:t>
            </a:r>
            <a:r>
              <a:rPr lang="sv-SE" dirty="0"/>
              <a:t>, </a:t>
            </a:r>
            <a:r>
              <a:rPr lang="sv-SE" dirty="0" err="1"/>
              <a:t>totam</a:t>
            </a:r>
            <a:r>
              <a:rPr lang="sv-SE" dirty="0"/>
              <a:t> rem </a:t>
            </a:r>
            <a:r>
              <a:rPr lang="sv-SE" dirty="0" err="1"/>
              <a:t>aperiam</a:t>
            </a:r>
            <a:r>
              <a:rPr lang="sv-SE" dirty="0"/>
              <a:t>, </a:t>
            </a:r>
            <a:r>
              <a:rPr lang="sv-SE" dirty="0" err="1"/>
              <a:t>eaque</a:t>
            </a:r>
            <a:r>
              <a:rPr lang="sv-SE" dirty="0"/>
              <a:t> </a:t>
            </a:r>
            <a:r>
              <a:rPr lang="sv-SE" dirty="0" err="1"/>
              <a:t>ipsa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ab </a:t>
            </a:r>
            <a:r>
              <a:rPr lang="sv-SE" dirty="0" err="1"/>
              <a:t>illo</a:t>
            </a:r>
            <a:r>
              <a:rPr lang="sv-SE" dirty="0"/>
              <a:t> </a:t>
            </a:r>
            <a:r>
              <a:rPr lang="sv-SE" dirty="0" err="1"/>
              <a:t>inventore</a:t>
            </a:r>
            <a:r>
              <a:rPr lang="sv-SE" dirty="0"/>
              <a:t> </a:t>
            </a:r>
            <a:r>
              <a:rPr lang="sv-SE" dirty="0" err="1"/>
              <a:t>veritatis</a:t>
            </a:r>
            <a:r>
              <a:rPr lang="sv-SE" dirty="0"/>
              <a:t> et </a:t>
            </a:r>
            <a:r>
              <a:rPr lang="sv-SE" dirty="0" err="1"/>
              <a:t>quasi</a:t>
            </a:r>
            <a:r>
              <a:rPr lang="sv-SE" dirty="0"/>
              <a:t> </a:t>
            </a:r>
            <a:r>
              <a:rPr lang="sv-SE" dirty="0" err="1"/>
              <a:t>architecto</a:t>
            </a:r>
            <a:r>
              <a:rPr lang="sv-SE" dirty="0"/>
              <a:t> </a:t>
            </a:r>
            <a:r>
              <a:rPr lang="sv-SE" dirty="0" err="1"/>
              <a:t>beatae</a:t>
            </a:r>
            <a:r>
              <a:rPr lang="sv-SE" dirty="0"/>
              <a:t> vitae </a:t>
            </a:r>
            <a:r>
              <a:rPr lang="sv-SE" dirty="0" err="1"/>
              <a:t>dicta</a:t>
            </a:r>
            <a:r>
              <a:rPr lang="sv-SE" dirty="0"/>
              <a:t> sunt </a:t>
            </a:r>
            <a:r>
              <a:rPr lang="sv-SE" dirty="0" err="1"/>
              <a:t>explicabo</a:t>
            </a:r>
            <a:r>
              <a:rPr lang="sv-SE" dirty="0"/>
              <a:t>. Nemo </a:t>
            </a:r>
            <a:r>
              <a:rPr lang="sv-SE" dirty="0" err="1"/>
              <a:t>enim</a:t>
            </a:r>
            <a:r>
              <a:rPr lang="sv-SE" dirty="0"/>
              <a:t> </a:t>
            </a:r>
            <a:r>
              <a:rPr lang="sv-SE" dirty="0" err="1"/>
              <a:t>ipsam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voluptas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aspernatur</a:t>
            </a:r>
            <a:r>
              <a:rPr lang="sv-SE" dirty="0"/>
              <a:t> </a:t>
            </a:r>
            <a:r>
              <a:rPr lang="sv-SE" dirty="0" err="1"/>
              <a:t>aut</a:t>
            </a:r>
            <a:r>
              <a:rPr lang="sv-SE" dirty="0"/>
              <a:t> </a:t>
            </a:r>
            <a:r>
              <a:rPr lang="sv-SE" dirty="0" err="1"/>
              <a:t>odit</a:t>
            </a:r>
            <a:r>
              <a:rPr lang="sv-SE" dirty="0"/>
              <a:t> </a:t>
            </a:r>
            <a:r>
              <a:rPr lang="sv-SE" dirty="0" err="1"/>
              <a:t>aut</a:t>
            </a:r>
            <a:r>
              <a:rPr lang="sv-SE" dirty="0"/>
              <a:t> </a:t>
            </a:r>
            <a:r>
              <a:rPr lang="sv-SE" dirty="0" err="1"/>
              <a:t>fugit</a:t>
            </a:r>
            <a:r>
              <a:rPr lang="sv-SE" dirty="0"/>
              <a:t>, sed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consequuntur</a:t>
            </a:r>
            <a:r>
              <a:rPr lang="sv-SE" dirty="0"/>
              <a:t> </a:t>
            </a:r>
            <a:r>
              <a:rPr lang="sv-SE" dirty="0" err="1"/>
              <a:t>magni</a:t>
            </a:r>
            <a:r>
              <a:rPr lang="sv-SE" dirty="0"/>
              <a:t> </a:t>
            </a:r>
            <a:r>
              <a:rPr lang="sv-SE" dirty="0" err="1"/>
              <a:t>dolores</a:t>
            </a:r>
            <a:r>
              <a:rPr lang="sv-SE" dirty="0"/>
              <a:t> </a:t>
            </a:r>
            <a:r>
              <a:rPr lang="sv-SE" dirty="0" err="1"/>
              <a:t>eos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ratione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sequi</a:t>
            </a:r>
            <a:r>
              <a:rPr lang="sv-SE" dirty="0"/>
              <a:t> </a:t>
            </a:r>
            <a:r>
              <a:rPr lang="sv-SE" dirty="0" err="1"/>
              <a:t>nesciunt</a:t>
            </a:r>
            <a:r>
              <a:rPr lang="sv-SE" dirty="0"/>
              <a:t>. </a:t>
            </a:r>
            <a:r>
              <a:rPr lang="sv-SE" dirty="0" err="1"/>
              <a:t>Neque</a:t>
            </a:r>
            <a:r>
              <a:rPr lang="sv-SE" dirty="0"/>
              <a:t> </a:t>
            </a:r>
            <a:r>
              <a:rPr lang="sv-SE" dirty="0" err="1"/>
              <a:t>porro</a:t>
            </a:r>
            <a:r>
              <a:rPr lang="sv-SE" dirty="0"/>
              <a:t> </a:t>
            </a:r>
            <a:r>
              <a:rPr lang="sv-SE" dirty="0" err="1"/>
              <a:t>quisquam</a:t>
            </a:r>
            <a:r>
              <a:rPr lang="sv-SE" dirty="0"/>
              <a:t> est,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dolorem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559" y="9537468"/>
            <a:ext cx="4267941" cy="547857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>
              <a:defRPr sz="1800">
                <a:cs typeface="Arial" charset="0"/>
              </a:defRPr>
            </a:lvl1pPr>
          </a:lstStyle>
          <a:p>
            <a:fld id="{2BA820A5-770D-404F-A174-9D9E0C5D6C03}" type="datetime1">
              <a:rPr lang="sv-SE" smtClean="0"/>
              <a:t>2024-11-05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8675" y="9537468"/>
            <a:ext cx="4267941" cy="547857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 algn="r">
              <a:defRPr sz="1800">
                <a:cs typeface="Arial" charset="0"/>
              </a:defRPr>
            </a:lvl1pPr>
          </a:lstStyle>
          <a:p>
            <a:fld id="{3D60BA4C-210D-FB42-8E24-06C6918CD2F8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1030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16179710" y="605519"/>
            <a:ext cx="1484998" cy="107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9" r:id="rId4"/>
    <p:sldLayoutId id="2147483768" r:id="rId5"/>
    <p:sldLayoutId id="2147483777" r:id="rId6"/>
  </p:sldLayoutIdLst>
  <p:hf hdr="0" ftr="0"/>
  <p:txStyles>
    <p:titleStyle>
      <a:lvl1pPr algn="l" defTabSz="816605" rtl="0" eaLnBrk="1" fontAlgn="base" hangingPunct="1">
        <a:lnSpc>
          <a:spcPts val="4800"/>
        </a:lnSpc>
        <a:spcBef>
          <a:spcPct val="0"/>
        </a:spcBef>
        <a:spcAft>
          <a:spcPct val="0"/>
        </a:spcAft>
        <a:defRPr sz="4400" b="1" kern="1200">
          <a:solidFill>
            <a:srgbClr val="2E78BA"/>
          </a:solidFill>
          <a:latin typeface="Arial" pitchFamily="34" charset="0"/>
          <a:ea typeface="ＭＳ Ｐゴシック" pitchFamily="68" charset="-128"/>
          <a:cs typeface="Arial" pitchFamily="34" charset="0"/>
        </a:defRPr>
      </a:lvl1pPr>
      <a:lvl2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2pPr>
      <a:lvl3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3pPr>
      <a:lvl4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4pPr>
      <a:lvl5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5pPr>
      <a:lvl6pPr marL="816605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6pPr>
      <a:lvl7pPr marL="1633210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7pPr>
      <a:lvl8pPr marL="2449815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8pPr>
      <a:lvl9pPr marL="3266420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9pPr>
    </p:titleStyle>
    <p:bodyStyle>
      <a:lvl1pPr marL="317569" indent="-317569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sv-SE" sz="3600" kern="1200" dirty="0">
          <a:solidFill>
            <a:schemeClr val="tx1"/>
          </a:solidFill>
          <a:latin typeface="Arial" pitchFamily="34" charset="0"/>
          <a:ea typeface="ＭＳ Ｐゴシック" pitchFamily="68" charset="-128"/>
          <a:cs typeface="Arial" pitchFamily="34" charset="0"/>
        </a:defRPr>
      </a:lvl1pPr>
      <a:lvl2pPr marL="1326983" indent="-510378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2pPr>
      <a:lvl3pPr marL="2041512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i="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3pPr>
      <a:lvl4pPr marL="2858117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4pPr>
      <a:lvl5pPr marL="3674722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800" i="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5pPr>
      <a:lvl6pPr marL="4491327" indent="-408302" algn="l" defTabSz="816605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81660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81660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81660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hn.brauer@oru.se" TargetMode="External"/><Relationship Id="rId2" Type="http://schemas.openxmlformats.org/officeDocument/2006/relationships/hyperlink" Target="mailto:maria.bennich@hb.s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thomas.strandberg@oru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7A9AE6-FDB6-49E3-A0D3-DF41A7C5DD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Blev omsorgen integrerad eller nedlagd?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D801917-89E1-4FE1-BDF5-0CC4BA5FB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Maria Bennich, Högskolan i Borås, </a:t>
            </a:r>
            <a:r>
              <a:rPr lang="sv-SE" dirty="0">
                <a:hlinkClick r:id="rId2"/>
              </a:rPr>
              <a:t>maria.bennich@hb.se</a:t>
            </a:r>
            <a:endParaRPr lang="sv-SE" dirty="0"/>
          </a:p>
          <a:p>
            <a:r>
              <a:rPr lang="sv-SE" dirty="0"/>
              <a:t>John Brauer, Örebro universitet, </a:t>
            </a:r>
            <a:r>
              <a:rPr lang="sv-SE" dirty="0">
                <a:hlinkClick r:id="rId3"/>
              </a:rPr>
              <a:t>john.brauer@oru.se</a:t>
            </a:r>
            <a:endParaRPr lang="sv-SE" dirty="0"/>
          </a:p>
          <a:p>
            <a:r>
              <a:rPr lang="sv-SE" dirty="0"/>
              <a:t>Thomas Strandberg, Örebro universitet, </a:t>
            </a:r>
            <a:r>
              <a:rPr lang="sv-SE" dirty="0">
                <a:hlinkClick r:id="rId4"/>
              </a:rPr>
              <a:t>thomas.strandberg@oru.se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6A1CB9-A1AF-4E60-A6BB-4B8DDD0D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32DC-2D84-DB43-95CE-E2AE801D4C16}" type="datetime1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A0DA812-A8F8-4C60-BA84-B7CC54E51B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2A01EE-FC66-6449-82BE-278059117499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07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r>
              <a:rPr lang="sv-SE" dirty="0"/>
              <a:t>Bakgrund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9" y="2664426"/>
            <a:ext cx="15840000" cy="5760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Social omsorg </a:t>
            </a:r>
            <a:r>
              <a:rPr lang="sv-SE" dirty="0"/>
              <a:t>är e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n av de senaste ”kompetenser” som fogades till socionomprofessionen i och med sammanslagningen mellan socionomprogrammet och det sociala omsorgsprogrammet 2007.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Pågående </a:t>
            </a:r>
            <a:r>
              <a:rPr lang="sv-SE" dirty="0"/>
              <a:t>forsknings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projekt om omsorgsarbetets rol</a:t>
            </a:r>
            <a:r>
              <a:rPr lang="sv-SE" dirty="0"/>
              <a:t>l för socionomprofessionen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En historisk analys av reformer </a:t>
            </a:r>
            <a:r>
              <a:rPr lang="sv-SE" dirty="0"/>
              <a:t>från andra hälften av 1900-talet och framåt med fokus på reformen 2007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En analys av </a:t>
            </a:r>
            <a:r>
              <a:rPr lang="sv-SE" dirty="0"/>
              <a:t>dagens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socionomutbildningar – hur många studenter läser kurser om omsorg och äldre respektive funktionsnedsättning?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Idag fokus på äldre och åldrande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293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r>
              <a:rPr lang="sv-SE" dirty="0"/>
              <a:t>Sociala omsorgsprogrammet ursprung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9" y="3303054"/>
            <a:ext cx="15840000" cy="5760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Introducerade 1983 i samband med att kommunala och regionala vårdskolor förstatligades</a:t>
            </a:r>
            <a:endParaRPr lang="sv-SE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En följd av återkommande kritik från 70-talet om svag forskningsanknytning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Återkommande fråga: ska utbildningen inom social omsorg ta sin utgångspunkt i vård eller samhällsvetenskap?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7131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r>
              <a:rPr lang="sv-SE" dirty="0"/>
              <a:t>1990- och 2000-talet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9" y="3303054"/>
            <a:ext cx="15840000" cy="5760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En rad sammanflätade processer: kommunalisering, BUM, ÄDEL-reformen, </a:t>
            </a:r>
            <a:r>
              <a:rPr lang="sv-SE" dirty="0" err="1">
                <a:latin typeface="Arial" panose="020B0604020202020204" pitchFamily="34" charset="0"/>
                <a:cs typeface="Arial" panose="020B0604020202020204" pitchFamily="34" charset="0"/>
              </a:rPr>
              <a:t>avinstitutionalisering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, normalisering samt LSS = högre krav på arbetsledande chefer, biståndsbedömare samt verksamhetsutvecklare</a:t>
            </a: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Fortsatt krav på forskningsanknytning – bedömdes vara svag även på de statliga vårdhögskolorna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6919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74D96-E41E-FAB7-CC72-38BBB33A8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D8E8E3-6144-6964-A894-81DA875F9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r>
              <a:rPr lang="sv-SE" dirty="0"/>
              <a:t>Reformen 2007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A69440-F312-8380-BFED-A0D625594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559" y="3303054"/>
            <a:ext cx="15840000" cy="5760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På pappret fokus på sammanslagning av utbildningslinjerna men i praktiken verkar socionomutbildningen snarare ha ”svalt” omsorgsprogrammet. Exemplifieras av att titeln fortsatt varit socionomprogrammet och forskningsämnet socialt arbete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Initialt försök till specialisering (äldre och funktionshinder respektive omsorg) vilket stoppades av UKÄ 2009</a:t>
            </a: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C54CC3-8F2A-B881-4CBF-7FA109AA4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C385704-734B-7B4F-A319-EF49F715D1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270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r>
              <a:rPr lang="sv-SE" dirty="0"/>
              <a:t>Hur ser det ut idag?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9" y="3303054"/>
            <a:ext cx="15840000" cy="5760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Idag hanteras åldrande respektive funktionsnedsättning ofta som två ”målgrupper” bland andra, exempelvis inom livsloppsperspektiv och handläggning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Mindre vanligt med obligatoriska kurser om social omsorg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På 18 av 19 lärosäten valbara kurser varav 13 lärosäten erbjuder kurs om åldrande och 2 mer övergripande kurser inom social omsorg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Uppskattningsvis i genomsnitt 15 % av studenterna väljer dessa kurser 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753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r>
              <a:rPr lang="sv-SE" dirty="0"/>
              <a:t>Vad kan vi dra för slutsatser?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9" y="3303054"/>
            <a:ext cx="15840000" cy="5760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Sammanslagningen mellan socionom- och sociala omsorgsprogrammet var i praktiken främst en nedläggning av det senare i och med den svaga ställning som omsorgsämnet har i dagens socionomutbildning.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Ur arbetsgivarperspektiv: å ena sidan s</a:t>
            </a:r>
            <a:r>
              <a:rPr lang="sv-SE" dirty="0"/>
              <a:t>ämre rustad arbetskraft å andra sidan större utbud av personal.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För </a:t>
            </a:r>
            <a:r>
              <a:rPr lang="sv-SE" dirty="0"/>
              <a:t>studenter: större arbetsmarknad men sämre förberedelse specifikt för omsorg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Aktualiseras i diskussionen om generalist/specialist samt vidareutbildning – vilka krav ställer en åldrande befolkning?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228569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revider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724DE01-C255-4C73-8B2A-6C837F149D5F}" vid="{888224F4-0743-4062-B255-8A33568170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powerpointmall_svenska</Template>
  <TotalTime>154</TotalTime>
  <Words>410</Words>
  <Application>Microsoft Office PowerPoint</Application>
  <PresentationFormat>Anpassad</PresentationFormat>
  <Paragraphs>48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Sabon LT Std</vt:lpstr>
      <vt:lpstr>Trade Gothic LT Std Bold</vt:lpstr>
      <vt:lpstr>Presentation_reviderad</vt:lpstr>
      <vt:lpstr>Blev omsorgen integrerad eller nedlagd?</vt:lpstr>
      <vt:lpstr>Bakgrund</vt:lpstr>
      <vt:lpstr>Sociala omsorgsprogrammet ursprung</vt:lpstr>
      <vt:lpstr>1990- och 2000-talet</vt:lpstr>
      <vt:lpstr>Reformen 2007</vt:lpstr>
      <vt:lpstr>Hur ser det ut idag?</vt:lpstr>
      <vt:lpstr>Vad kan vi dra för slutsatser?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Brauer</dc:creator>
  <cp:lastModifiedBy>Alexandru Panican</cp:lastModifiedBy>
  <cp:revision>11</cp:revision>
  <dcterms:created xsi:type="dcterms:W3CDTF">2024-10-07T11:08:26Z</dcterms:created>
  <dcterms:modified xsi:type="dcterms:W3CDTF">2024-11-05T21:26:08Z</dcterms:modified>
</cp:coreProperties>
</file>